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7"/>
  </p:notesMasterIdLst>
  <p:handoutMasterIdLst>
    <p:handoutMasterId r:id="rId8"/>
  </p:handoutMasterIdLst>
  <p:sldIdLst>
    <p:sldId id="257" r:id="rId2"/>
    <p:sldId id="264" r:id="rId3"/>
    <p:sldId id="265" r:id="rId4"/>
    <p:sldId id="259" r:id="rId5"/>
    <p:sldId id="262" r:id="rId6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E51D080-0FA4-452C-BE9C-57B885F95115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68A2903-BD5A-4833-B0CA-AB5B8165171B}" type="datetime1">
              <a:rPr lang="ru-RU" smtClean="0"/>
              <a:t>14.11.2025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  <a:endParaRPr lang="en-US"/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  <a:cs typeface="FreesiaUPC" panose="020B0502040204020203" pitchFamily="34" charset="-34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ru-RU"/>
              <a:t>Образец подзаголовка</a:t>
            </a:r>
            <a:endParaRPr lang="en-US" dirty="0"/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Дата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4DAEB3-2211-4CA3-9D23-0143FCF3926F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Номер слайда 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2E9B35-0826-45CC-9C2C-707B22DFAA83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Номер слайда 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C0063D-EDF2-4190-A726-B9B651F864E7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289488-0C23-4DC8-A9FA-240659547385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Номер слайда 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Дата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EFA117-2261-4A1D-8BE7-0B7E6A1366C0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9279E9-B6DA-4AB3-A7CE-B748E56BEA69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CF7452-61A3-4CDC-ACAB-74E5B4A7EF57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Номер слайда 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D00952-BE77-47A2-BE29-2226E2D6BB12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Номер слайда 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D5EF43-AECB-4459-AE90-3AFB54138C76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Номер слайда 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FD0FAC8F-653F-479B-B209-9F30C9091843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36FD9FC9-5FD1-4E3B-B719-212F55599717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" dirty="0"/>
              <a:t>Стиль образца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ru" dirty="0"/>
              <a:t>Щелкните, чтобы изменить стили текста образца слайда</a:t>
            </a:r>
          </a:p>
          <a:p>
            <a:pPr lvl="1" rtl="0"/>
            <a:r>
              <a:rPr lang="ru" dirty="0"/>
              <a:t>Второй уровень</a:t>
            </a:r>
          </a:p>
          <a:p>
            <a:pPr lvl="2" rtl="0"/>
            <a:r>
              <a:rPr lang="ru" dirty="0"/>
              <a:t>Третий уровень</a:t>
            </a:r>
          </a:p>
          <a:p>
            <a:pPr lvl="3" rtl="0"/>
            <a:r>
              <a:rPr lang="ru" dirty="0"/>
              <a:t>Четвертый уровень</a:t>
            </a:r>
          </a:p>
          <a:p>
            <a:pPr lvl="4" rtl="0"/>
            <a:r>
              <a:rPr lang="ru" dirty="0"/>
              <a:t>Пятый уровень</a:t>
            </a:r>
            <a:endParaRPr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+mn-lt"/>
                <a:cs typeface="Calibri" panose="020F0502020204030204" pitchFamily="34" charset="0"/>
              </a:defRPr>
            </a:lvl1pPr>
          </a:lstStyle>
          <a:p>
            <a:fld id="{428A7F57-8526-4A03-89D8-FFB0245E6649}" type="datetime1">
              <a:rPr lang="ru-RU" smtClean="0"/>
              <a:t>14.11.2025</a:t>
            </a:fld>
            <a:endParaRPr lang="en-US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+mn-lt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+mn-lt"/>
                <a:cs typeface="Calibri" panose="020F0502020204030204" pitchFamily="34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Прямоугольник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2548" y="639097"/>
            <a:ext cx="7209452" cy="3686015"/>
          </a:xfrm>
        </p:spPr>
        <p:txBody>
          <a:bodyPr rtlCol="0">
            <a:normAutofit/>
          </a:bodyPr>
          <a:lstStyle/>
          <a:p>
            <a:pPr algn="ctr"/>
            <a:r>
              <a:rPr lang="ru-RU" sz="4800" dirty="0"/>
              <a:t>Образ почты</a:t>
            </a:r>
            <a:br>
              <a:rPr lang="ru-RU" sz="4800" dirty="0"/>
            </a:br>
            <a:r>
              <a:rPr lang="ru-RU" sz="4800" dirty="0"/>
              <a:t>«Почты России»</a:t>
            </a:r>
            <a:br>
              <a:rPr lang="ru-RU" sz="4800" dirty="0"/>
            </a:br>
            <a:r>
              <a:rPr lang="ru-RU" sz="4800" dirty="0"/>
              <a:t>в японском интернете</a:t>
            </a:r>
            <a:endParaRPr lang="ru" sz="4800" dirty="0"/>
          </a:p>
        </p:txBody>
      </p:sp>
      <p:pic>
        <p:nvPicPr>
          <p:cNvPr id="5" name="Рисунок 4" descr="Изображение здания, места для сидения, скамейки, вид сбоку&#10;&#10;Автоматически созданное описание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8AB602-2F54-4722-B730-1F6501445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011" y="4672739"/>
            <a:ext cx="3809190" cy="184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469655-0526-4EA4-8FA0-EADC77457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6200" y="0"/>
            <a:ext cx="4783667" cy="2870200"/>
          </a:xfrm>
        </p:spPr>
        <p:txBody>
          <a:bodyPr>
            <a:normAutofit/>
          </a:bodyPr>
          <a:lstStyle/>
          <a:p>
            <a:pPr algn="ctr"/>
            <a:r>
              <a:rPr lang="ru-RU" sz="3200" b="1" dirty="0">
                <a:latin typeface="Roboto"/>
              </a:rPr>
              <a:t>Цель работы </a:t>
            </a:r>
            <a:r>
              <a:rPr lang="ru-RU" sz="3200" dirty="0">
                <a:latin typeface="Roboto"/>
              </a:rPr>
              <a:t>– </a:t>
            </a:r>
            <a:r>
              <a:rPr lang="ru-RU" sz="3200" i="1" dirty="0">
                <a:latin typeface="Roboto"/>
              </a:rPr>
              <a:t>изучить образ «Почты России» и степень её представленности в японском интернете</a:t>
            </a:r>
            <a:endParaRPr lang="ru-RU" sz="3200" i="1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C2998A-A7D8-4FC2-BA40-22DEA589A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3200" y="3124200"/>
            <a:ext cx="3957832" cy="3313555"/>
          </a:xfrm>
        </p:spPr>
        <p:txBody>
          <a:bodyPr/>
          <a:lstStyle/>
          <a:p>
            <a: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Актуальность:</a:t>
            </a:r>
            <a:b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Рост значимости международной торговли и логистики.</a:t>
            </a:r>
            <a:b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Формирование образа страны через её сервисы.</a:t>
            </a:r>
            <a:b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D70F4D8-B0B8-4CC1-859B-1F83ACCBF6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80" r="719"/>
          <a:stretch/>
        </p:blipFill>
        <p:spPr>
          <a:xfrm>
            <a:off x="5308600" y="1104106"/>
            <a:ext cx="6322936" cy="464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987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B8EC57-B30D-4EAE-9884-F44D1D4E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786383"/>
            <a:ext cx="4377267" cy="4776217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Задачи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1. Собрать данные</a:t>
            </a:r>
            <a:b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ru" dirty="0">
                <a:latin typeface="Arial" panose="020B0604020202020204" pitchFamily="34" charset="0"/>
                <a:cs typeface="Arial" panose="020B0604020202020204" pitchFamily="34" charset="0"/>
              </a:rPr>
              <a:t>Получить топ частотных слов</a:t>
            </a:r>
            <a:br>
              <a:rPr lang="ru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" dirty="0">
                <a:latin typeface="Arial" panose="020B0604020202020204" pitchFamily="34" charset="0"/>
                <a:cs typeface="Arial" panose="020B0604020202020204" pitchFamily="34" charset="0"/>
              </a:rPr>
              <a:t>3. Удалить стоп слова</a:t>
            </a:r>
            <a:br>
              <a:rPr lang="ru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" dirty="0">
                <a:latin typeface="Arial" panose="020B0604020202020204" pitchFamily="34" charset="0"/>
                <a:cs typeface="Arial" panose="020B0604020202020204" pitchFamily="34" charset="0"/>
              </a:rPr>
              <a:t>4. Получить облака слов</a:t>
            </a:r>
            <a:br>
              <a:rPr lang="ru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" dirty="0">
                <a:latin typeface="Arial" panose="020B0604020202020204" pitchFamily="34" charset="0"/>
                <a:cs typeface="Arial" panose="020B0604020202020204" pitchFamily="34" charset="0"/>
              </a:rPr>
              <a:t>5. Проанализировать полученные данные</a:t>
            </a:r>
            <a:br>
              <a:rPr lang="ru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00D56CE-A4A9-4172-8598-4D7792BDB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4181" y="786383"/>
            <a:ext cx="7069219" cy="4114406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5AE80F6-209B-4772-9988-2C002EDD4DE0}"/>
              </a:ext>
            </a:extLst>
          </p:cNvPr>
          <p:cNvSpPr/>
          <p:nvPr/>
        </p:nvSpPr>
        <p:spPr>
          <a:xfrm>
            <a:off x="5653954" y="4995333"/>
            <a:ext cx="6112933" cy="584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7C39FCD-42AE-42BF-BF65-2BC2497BCC4F}"/>
              </a:ext>
            </a:extLst>
          </p:cNvPr>
          <p:cNvSpPr/>
          <p:nvPr/>
        </p:nvSpPr>
        <p:spPr>
          <a:xfrm>
            <a:off x="6790377" y="5087378"/>
            <a:ext cx="41130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>
                <a:solidFill>
                  <a:srgbClr val="FFFFFF"/>
                </a:solidFill>
                <a:latin typeface="Roboto"/>
              </a:rPr>
              <a:t>Код для создания облака слов</a:t>
            </a: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134267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6DA99D-CECF-3AB8-8AE2-842C70D1D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EB3AEA45-0E37-0D88-2F3B-01333045E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F2EC23-9912-C84B-4E33-0310B4A31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331" y="1610071"/>
            <a:ext cx="8085667" cy="1206524"/>
          </a:xfrm>
        </p:spPr>
        <p:txBody>
          <a:bodyPr rtlCol="0" anchor="ctr">
            <a:normAutofit/>
          </a:bodyPr>
          <a:lstStyle/>
          <a:p>
            <a:pPr lvl="0" rtl="0"/>
            <a:r>
              <a:rPr lang="ru-RU" sz="4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ru" sz="4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спольуемые технологии:</a:t>
            </a:r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56EECC30-13C0-D988-484B-C01FF280D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EF2EC23-9912-C84B-4E33-0310B4A3181D}"/>
              </a:ext>
            </a:extLst>
          </p:cNvPr>
          <p:cNvSpPr>
            <a:spLocks noGrp="1"/>
          </p:cNvSpPr>
          <p:nvPr/>
        </p:nvSpPr>
        <p:spPr>
          <a:xfrm>
            <a:off x="1460500" y="2296376"/>
            <a:ext cx="8839199" cy="1382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ru-RU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Язык программирования </a:t>
            </a:r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</a:t>
            </a:r>
            <a:br>
              <a:rPr lang="ru-RU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Библиотеки </a:t>
            </a:r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pandas</a:t>
            </a:r>
            <a:r>
              <a:rPr lang="ru-RU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2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fugashi</a:t>
            </a:r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2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wordcloud</a:t>
            </a:r>
            <a:endParaRPr lang="ru" sz="32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3D069D6-FBD5-45F2-B691-55F87CE75924}"/>
              </a:ext>
            </a:extLst>
          </p:cNvPr>
          <p:cNvSpPr/>
          <p:nvPr/>
        </p:nvSpPr>
        <p:spPr>
          <a:xfrm>
            <a:off x="550331" y="3601274"/>
            <a:ext cx="5945111" cy="31042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F8E16C-524C-40CA-B1E5-FC37EC2B7E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76"/>
          <a:stretch/>
        </p:blipFill>
        <p:spPr>
          <a:xfrm>
            <a:off x="684587" y="3734271"/>
            <a:ext cx="5676598" cy="2838299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9956B34-AC4B-44C8-85BF-B5AFFB4A9400}"/>
              </a:ext>
            </a:extLst>
          </p:cNvPr>
          <p:cNvSpPr/>
          <p:nvPr/>
        </p:nvSpPr>
        <p:spPr>
          <a:xfrm>
            <a:off x="228598" y="429130"/>
            <a:ext cx="1173480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Метод</a:t>
            </a:r>
            <a:r>
              <a:rPr lang="ru-RU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Частотный анализ текстов и построение визуализации в виде облака слов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FEB0030-A586-4CC1-99D9-A1D2F86FD6E3}"/>
              </a:ext>
            </a:extLst>
          </p:cNvPr>
          <p:cNvSpPr/>
          <p:nvPr/>
        </p:nvSpPr>
        <p:spPr>
          <a:xfrm>
            <a:off x="6813476" y="5153420"/>
            <a:ext cx="5149924" cy="4091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C99454A-C4EC-43CE-A39E-1C707D99EC8F}"/>
              </a:ext>
            </a:extLst>
          </p:cNvPr>
          <p:cNvSpPr/>
          <p:nvPr/>
        </p:nvSpPr>
        <p:spPr>
          <a:xfrm>
            <a:off x="6904451" y="5153420"/>
            <a:ext cx="50589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Код для подсчёта частотности слов в текстах</a:t>
            </a:r>
          </a:p>
        </p:txBody>
      </p:sp>
      <p:sp>
        <p:nvSpPr>
          <p:cNvPr id="13" name="Стрелка: круговая 12">
            <a:extLst>
              <a:ext uri="{FF2B5EF4-FFF2-40B4-BE49-F238E27FC236}">
                <a16:creationId xmlns:a16="http://schemas.microsoft.com/office/drawing/2014/main" id="{E3DE777D-7EC0-4CE8-9E4C-0B8E2A4836AD}"/>
              </a:ext>
            </a:extLst>
          </p:cNvPr>
          <p:cNvSpPr/>
          <p:nvPr/>
        </p:nvSpPr>
        <p:spPr>
          <a:xfrm rot="8673184">
            <a:off x="6419531" y="5506686"/>
            <a:ext cx="1249469" cy="1120506"/>
          </a:xfrm>
          <a:prstGeom prst="circularArrow">
            <a:avLst>
              <a:gd name="adj1" fmla="val 12500"/>
              <a:gd name="adj2" fmla="val 1083190"/>
              <a:gd name="adj3" fmla="val 20457681"/>
              <a:gd name="adj4" fmla="val 10800000"/>
              <a:gd name="adj5" fmla="val 125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035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A691BA-8308-D720-3150-9BC9A55F5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EFA7C349-5626-DD33-4D2A-9513A6185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DD60879C-F823-21D0-DAD8-414C6ED44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5D3E8471-66AA-39C1-4EF5-C61BEC56B9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036" y="4968684"/>
            <a:ext cx="4633373" cy="1382565"/>
          </a:xfrm>
        </p:spPr>
        <p:txBody>
          <a:bodyPr rtlCol="0" anchor="ctr">
            <a:normAutofit/>
          </a:bodyPr>
          <a:lstStyle/>
          <a:p>
            <a:pPr lvl="0" rtl="0"/>
            <a:r>
              <a:rPr lang="ru-RU" sz="48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Облако слов</a:t>
            </a:r>
            <a:endParaRPr lang="ru" sz="4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E3626EE-9628-4270-8DE8-6551037D4055}"/>
              </a:ext>
            </a:extLst>
          </p:cNvPr>
          <p:cNvSpPr/>
          <p:nvPr/>
        </p:nvSpPr>
        <p:spPr>
          <a:xfrm>
            <a:off x="110067" y="169333"/>
            <a:ext cx="7636933" cy="463126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5503E6-EB89-4BE4-A480-916BBF51BA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7" t="1127" b="5236"/>
          <a:stretch/>
        </p:blipFill>
        <p:spPr>
          <a:xfrm>
            <a:off x="279381" y="337418"/>
            <a:ext cx="7196685" cy="4294438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CF997FE-F59B-4AAD-97BF-85128470BF78}"/>
              </a:ext>
            </a:extLst>
          </p:cNvPr>
          <p:cNvSpPr/>
          <p:nvPr/>
        </p:nvSpPr>
        <p:spPr>
          <a:xfrm>
            <a:off x="8092609" y="169334"/>
            <a:ext cx="3820009" cy="5791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A8473822-6926-4930-8359-6C448D80AB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702317"/>
              </p:ext>
            </p:extLst>
          </p:nvPr>
        </p:nvGraphicFramePr>
        <p:xfrm>
          <a:off x="8365067" y="510540"/>
          <a:ext cx="3365507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0333">
                  <a:extLst>
                    <a:ext uri="{9D8B030D-6E8A-4147-A177-3AD203B41FA5}">
                      <a16:colId xmlns:a16="http://schemas.microsoft.com/office/drawing/2014/main" val="2156423037"/>
                    </a:ext>
                  </a:extLst>
                </a:gridCol>
                <a:gridCol w="2059790">
                  <a:extLst>
                    <a:ext uri="{9D8B030D-6E8A-4147-A177-3AD203B41FA5}">
                      <a16:colId xmlns:a16="http://schemas.microsoft.com/office/drawing/2014/main" val="3489940563"/>
                    </a:ext>
                  </a:extLst>
                </a:gridCol>
                <a:gridCol w="755384">
                  <a:extLst>
                    <a:ext uri="{9D8B030D-6E8A-4147-A177-3AD203B41FA5}">
                      <a16:colId xmlns:a16="http://schemas.microsoft.com/office/drawing/2014/main" val="1157477403"/>
                    </a:ext>
                  </a:extLst>
                </a:gridCol>
              </a:tblGrid>
              <a:tr h="416422">
                <a:tc gridSpan="3">
                  <a:txBody>
                    <a:bodyPr/>
                    <a:lstStyle/>
                    <a:p>
                      <a:pPr algn="ctr"/>
                      <a:r>
                        <a:rPr lang="ru-RU" sz="2400" dirty="0"/>
                        <a:t>Топ 10 самых частых слов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960879"/>
                  </a:ext>
                </a:extLst>
              </a:tr>
              <a:tr h="333137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Топ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Слово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Кол-во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8287061"/>
                  </a:ext>
                </a:extLst>
              </a:tr>
              <a:tr h="333137">
                <a:tc>
                  <a:txBody>
                    <a:bodyPr/>
                    <a:lstStyle/>
                    <a:p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Почта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59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517691"/>
                  </a:ext>
                </a:extLst>
              </a:tr>
              <a:tr h="333138">
                <a:tc>
                  <a:txBody>
                    <a:bodyPr/>
                    <a:lstStyle/>
                    <a:p>
                      <a:r>
                        <a:rPr lang="ru-RU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Россия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0074178"/>
                  </a:ext>
                </a:extLst>
              </a:tr>
              <a:tr h="333137">
                <a:tc>
                  <a:txBody>
                    <a:bodyPr/>
                    <a:lstStyle/>
                    <a:p>
                      <a:r>
                        <a:rPr lang="ru-RU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Япония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226035"/>
                  </a:ext>
                </a:extLst>
              </a:tr>
              <a:tr h="333137">
                <a:tc>
                  <a:txBody>
                    <a:bodyPr/>
                    <a:lstStyle/>
                    <a:p>
                      <a:r>
                        <a:rPr lang="ru-RU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Отделение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4803490"/>
                  </a:ext>
                </a:extLst>
              </a:tr>
              <a:tr h="333137">
                <a:tc>
                  <a:txBody>
                    <a:bodyPr/>
                    <a:lstStyle/>
                    <a:p>
                      <a:r>
                        <a:rPr lang="ru-RU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День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25498"/>
                  </a:ext>
                </a:extLst>
              </a:tr>
              <a:tr h="333137">
                <a:tc>
                  <a:txBody>
                    <a:bodyPr/>
                    <a:lstStyle/>
                    <a:p>
                      <a:r>
                        <a:rPr lang="ru-RU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Время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2860985"/>
                  </a:ext>
                </a:extLst>
              </a:tr>
              <a:tr h="333137">
                <a:tc>
                  <a:txBody>
                    <a:bodyPr/>
                    <a:lstStyle/>
                    <a:p>
                      <a:r>
                        <a:rPr lang="ru-RU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2702496"/>
                  </a:ext>
                </a:extLst>
              </a:tr>
              <a:tr h="333137">
                <a:tc>
                  <a:txBody>
                    <a:bodyPr/>
                    <a:lstStyle/>
                    <a:p>
                      <a:r>
                        <a:rPr lang="ru-RU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Год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527300"/>
                  </a:ext>
                </a:extLst>
              </a:tr>
              <a:tr h="333137">
                <a:tc>
                  <a:txBody>
                    <a:bodyPr/>
                    <a:lstStyle/>
                    <a:p>
                      <a:r>
                        <a:rPr lang="ru-RU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Чтобы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0035543"/>
                  </a:ext>
                </a:extLst>
              </a:tr>
              <a:tr h="333137">
                <a:tc>
                  <a:txBody>
                    <a:bodyPr/>
                    <a:lstStyle/>
                    <a:p>
                      <a:r>
                        <a:rPr lang="ru-RU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Крем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2666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2142933"/>
      </p:ext>
    </p:extLst>
  </p:cSld>
  <p:clrMapOvr>
    <a:masterClrMapping/>
  </p:clrMapOvr>
</p:sld>
</file>

<file path=ppt/theme/theme1.xml><?xml version="1.0" encoding="utf-8"?>
<a:theme xmlns:a="http://schemas.openxmlformats.org/drawingml/2006/main" name="Пользовательские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95_TF56160789" id="{80AA9D2D-EE59-4148-A11E-A51EEE828B28}" vid="{AEAFD717-D3C8-4034-8F7E-D5220B0CCEB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{D90ADA90-1855-482D-9E0A-55C5A85C1D73}tf56160789_win32</Template>
  <TotalTime>83</TotalTime>
  <Words>167</Words>
  <Application>Microsoft Office PowerPoint</Application>
  <PresentationFormat>Широкоэкранный</PresentationFormat>
  <Paragraphs>44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Arial</vt:lpstr>
      <vt:lpstr>Bookman Old Style</vt:lpstr>
      <vt:lpstr>Calibri</vt:lpstr>
      <vt:lpstr>Franklin Gothic Book</vt:lpstr>
      <vt:lpstr>Roboto</vt:lpstr>
      <vt:lpstr>Пользовательские</vt:lpstr>
      <vt:lpstr>Образ почты «Почты России» в японском интернете</vt:lpstr>
      <vt:lpstr>Цель работы – изучить образ «Почты России» и степень её представленности в японском интернете</vt:lpstr>
      <vt:lpstr>Задачи: 1. Собрать данные 2. Получить топ частотных слов 3. Удалить стоп слова 4. Получить облака слов 5. Проанализировать полученные данные </vt:lpstr>
      <vt:lpstr>Испольуемые технологии:</vt:lpstr>
      <vt:lpstr>Облако слов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Частотность упоминаний «Почты России» в японских источниках и отзывы</dc:title>
  <dc:creator>User</dc:creator>
  <cp:lastModifiedBy>Николай Прудников</cp:lastModifiedBy>
  <cp:revision>11</cp:revision>
  <dcterms:created xsi:type="dcterms:W3CDTF">2025-11-13T04:41:13Z</dcterms:created>
  <dcterms:modified xsi:type="dcterms:W3CDTF">2025-11-13T21:53:25Z</dcterms:modified>
</cp:coreProperties>
</file>

<file path=docProps/thumbnail.jpeg>
</file>